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6" r:id="rId5"/>
    <p:sldId id="267" r:id="rId6"/>
    <p:sldId id="265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3FEC2-06CE-494A-B04E-C911D4067704}" type="datetimeFigureOut">
              <a:rPr lang="de-AT" smtClean="0"/>
              <a:t>05.06.2022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93A52-0E75-420A-A6C6-5A937866511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728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EB4-B22F-41A4-874A-B26E3377E9E8}" type="datetimeFigureOut">
              <a:rPr lang="de-AT" smtClean="0"/>
              <a:t>05.06.2022</a:t>
            </a:fld>
            <a:endParaRPr lang="de-A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FABC80-83DB-4B06-AAC1-8CD5DB92B908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EB4-B22F-41A4-874A-B26E3377E9E8}" type="datetimeFigureOut">
              <a:rPr lang="de-AT" smtClean="0"/>
              <a:t>05.06.2022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BC80-83DB-4B06-AAC1-8CD5DB92B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EB4-B22F-41A4-874A-B26E3377E9E8}" type="datetimeFigureOut">
              <a:rPr lang="de-AT" smtClean="0"/>
              <a:t>05.06.2022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BC80-83DB-4B06-AAC1-8CD5DB92B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EB4-B22F-41A4-874A-B26E3377E9E8}" type="datetimeFigureOut">
              <a:rPr lang="de-AT" smtClean="0"/>
              <a:t>05.06.2022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BC80-83DB-4B06-AAC1-8CD5DB92B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EB4-B22F-41A4-874A-B26E3377E9E8}" type="datetimeFigureOut">
              <a:rPr lang="de-AT" smtClean="0"/>
              <a:t>05.06.2022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BC80-83DB-4B06-AAC1-8CD5DB92B908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EB4-B22F-41A4-874A-B26E3377E9E8}" type="datetimeFigureOut">
              <a:rPr lang="de-AT" smtClean="0"/>
              <a:t>05.06.2022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BC80-83DB-4B06-AAC1-8CD5DB92B908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EB4-B22F-41A4-874A-B26E3377E9E8}" type="datetimeFigureOut">
              <a:rPr lang="de-AT" smtClean="0"/>
              <a:t>05.06.2022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BC80-83DB-4B06-AAC1-8CD5DB92B908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EB4-B22F-41A4-874A-B26E3377E9E8}" type="datetimeFigureOut">
              <a:rPr lang="de-AT" smtClean="0"/>
              <a:t>05.06.2022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BC80-83DB-4B06-AAC1-8CD5DB92B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EB4-B22F-41A4-874A-B26E3377E9E8}" type="datetimeFigureOut">
              <a:rPr lang="de-AT" smtClean="0"/>
              <a:t>05.06.2022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BC80-83DB-4B06-AAC1-8CD5DB92B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EB4-B22F-41A4-874A-B26E3377E9E8}" type="datetimeFigureOut">
              <a:rPr lang="de-AT" smtClean="0"/>
              <a:t>05.06.2022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BC80-83DB-4B06-AAC1-8CD5DB92B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6EB4-B22F-41A4-874A-B26E3377E9E8}" type="datetimeFigureOut">
              <a:rPr lang="de-AT" smtClean="0"/>
              <a:t>05.06.2022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ABC80-83DB-4B06-AAC1-8CD5DB92B908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816EB4-B22F-41A4-874A-B26E3377E9E8}" type="datetimeFigureOut">
              <a:rPr lang="de-AT" smtClean="0"/>
              <a:t>05.06.2022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FABC80-83DB-4B06-AAC1-8CD5DB92B908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758057"/>
          </a:xfrm>
        </p:spPr>
        <p:txBody>
          <a:bodyPr>
            <a:normAutofit fontScale="90000"/>
          </a:bodyPr>
          <a:lstStyle/>
          <a:p>
            <a:r>
              <a:rPr lang="de-AT" sz="4400" dirty="0"/>
              <a:t>Erasmus+ Projekte der österreichischen Waldorfschulen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3" y="5517232"/>
            <a:ext cx="6718100" cy="1008112"/>
          </a:xfrm>
        </p:spPr>
        <p:txBody>
          <a:bodyPr>
            <a:normAutofit fontScale="85000" lnSpcReduction="20000"/>
          </a:bodyPr>
          <a:lstStyle/>
          <a:p>
            <a:r>
              <a:rPr lang="de-AT" dirty="0">
                <a:latin typeface="Arial"/>
              </a:rPr>
              <a:t>	</a:t>
            </a:r>
          </a:p>
          <a:p>
            <a:r>
              <a:rPr lang="de-AT" dirty="0">
                <a:solidFill>
                  <a:srgbClr val="00B0F0"/>
                </a:solidFill>
                <a:latin typeface="Arial"/>
              </a:rPr>
              <a:t>	</a:t>
            </a:r>
          </a:p>
          <a:p>
            <a:r>
              <a:rPr lang="de-AT" dirty="0">
                <a:solidFill>
                  <a:srgbClr val="00B0F0"/>
                </a:solidFill>
                <a:latin typeface="Arial"/>
              </a:rPr>
              <a:t>	</a:t>
            </a:r>
            <a:endParaRPr lang="de-AT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de-AT" sz="3200" dirty="0">
              <a:latin typeface="Verdana"/>
              <a:ea typeface="Times New Roman"/>
              <a:cs typeface="Times New Roman"/>
            </a:endParaRPr>
          </a:p>
          <a:p>
            <a:pPr algn="l"/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1130E85-F987-A28C-D0D5-038496D68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2952329" cy="8433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E6266F-B058-0711-F97F-48DFADB70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00" y="5517232"/>
            <a:ext cx="2238267" cy="111913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5BCE08-2558-4607-80ED-80984A280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859812"/>
            <a:ext cx="3210785" cy="69826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74972A-BDDE-DAEF-429B-1977062CB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395" y="409147"/>
            <a:ext cx="451455" cy="93610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FC4DC32-3AC6-2C11-D36E-DF7FD9338D27}"/>
              </a:ext>
            </a:extLst>
          </p:cNvPr>
          <p:cNvSpPr txBox="1"/>
          <p:nvPr/>
        </p:nvSpPr>
        <p:spPr>
          <a:xfrm>
            <a:off x="3419872" y="451989"/>
            <a:ext cx="4464495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de-DE" sz="16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Rudolf Steiner Schulverein im Raum Baden </a:t>
            </a: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Akkred.Nr. 2020-1-AT01-KA120-SCH-092512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de-DE" sz="18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7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720080"/>
          </a:xfrm>
        </p:spPr>
        <p:txBody>
          <a:bodyPr/>
          <a:lstStyle/>
          <a:p>
            <a:pPr algn="l"/>
            <a:r>
              <a:rPr lang="de-AT" sz="4400" dirty="0"/>
              <a:t>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2392" y="1288847"/>
            <a:ext cx="8229600" cy="516448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de-AT" sz="1800" b="1" dirty="0">
                <a:solidFill>
                  <a:prstClr val="black"/>
                </a:solidFill>
              </a:rPr>
              <a:t>6 Waldorfschulen:</a:t>
            </a:r>
            <a:r>
              <a:rPr lang="de-AT" sz="1600" dirty="0">
                <a:solidFill>
                  <a:prstClr val="black"/>
                </a:solidFill>
              </a:rPr>
              <a:t> RS Landschule Schönau (Projektleitung); FWS Graz; WSKS Graz; FWS Linz; FWS Innsbruck; FWS Klagenfurt</a:t>
            </a:r>
          </a:p>
          <a:p>
            <a:pPr lvl="0">
              <a:lnSpc>
                <a:spcPct val="150000"/>
              </a:lnSpc>
            </a:pPr>
            <a:r>
              <a:rPr lang="de-AT" sz="1600" b="1" dirty="0">
                <a:solidFill>
                  <a:prstClr val="black"/>
                </a:solidFill>
              </a:rPr>
              <a:t>Budget:</a:t>
            </a:r>
            <a:r>
              <a:rPr lang="de-AT" sz="1600" dirty="0">
                <a:solidFill>
                  <a:prstClr val="black"/>
                </a:solidFill>
              </a:rPr>
              <a:t> Genehmigt 131.000€; Genutzt: knapp 110.000€</a:t>
            </a:r>
          </a:p>
          <a:p>
            <a:pPr lvl="0">
              <a:lnSpc>
                <a:spcPct val="150000"/>
              </a:lnSpc>
            </a:pPr>
            <a:r>
              <a:rPr lang="de-AT" sz="1800" b="1" dirty="0">
                <a:solidFill>
                  <a:prstClr val="black"/>
                </a:solidFill>
              </a:rPr>
              <a:t>75 SchülerInnen</a:t>
            </a:r>
            <a:r>
              <a:rPr lang="de-AT" sz="2000" b="1" dirty="0">
                <a:solidFill>
                  <a:prstClr val="black"/>
                </a:solidFill>
              </a:rPr>
              <a:t> </a:t>
            </a:r>
            <a:r>
              <a:rPr lang="de-AT" sz="1600" dirty="0">
                <a:solidFill>
                  <a:prstClr val="black"/>
                </a:solidFill>
              </a:rPr>
              <a:t>davon 47 weiblich und 28 männlich</a:t>
            </a:r>
            <a:endParaRPr lang="de-AT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1800" b="1" dirty="0">
                <a:solidFill>
                  <a:schemeClr val="tx1"/>
                </a:solidFill>
              </a:rPr>
              <a:t>13</a:t>
            </a:r>
            <a:r>
              <a:rPr lang="de-AT" sz="1600" b="1" dirty="0">
                <a:solidFill>
                  <a:schemeClr val="tx1"/>
                </a:solidFill>
              </a:rPr>
              <a:t> </a:t>
            </a:r>
            <a:r>
              <a:rPr lang="de-AT" sz="1800" b="1" dirty="0">
                <a:solidFill>
                  <a:schemeClr val="tx1"/>
                </a:solidFill>
              </a:rPr>
              <a:t>Länder:</a:t>
            </a:r>
            <a:r>
              <a:rPr lang="de-AT" sz="1600" b="1" dirty="0">
                <a:solidFill>
                  <a:schemeClr val="tx1"/>
                </a:solidFill>
              </a:rPr>
              <a:t> </a:t>
            </a:r>
            <a:r>
              <a:rPr lang="de-AT" sz="1600" dirty="0">
                <a:solidFill>
                  <a:schemeClr val="tx1"/>
                </a:solidFill>
              </a:rPr>
              <a:t>D (18); </a:t>
            </a:r>
            <a:r>
              <a:rPr lang="de-AT" sz="1600" dirty="0">
                <a:solidFill>
                  <a:prstClr val="black"/>
                </a:solidFill>
              </a:rPr>
              <a:t>GB (5); IT (4); NO (4); </a:t>
            </a:r>
            <a:r>
              <a:rPr lang="de-AT" sz="1600" dirty="0">
                <a:solidFill>
                  <a:schemeClr val="tx1"/>
                </a:solidFill>
              </a:rPr>
              <a:t>IE (7); </a:t>
            </a:r>
            <a:r>
              <a:rPr lang="de-AT" sz="1600" dirty="0">
                <a:solidFill>
                  <a:prstClr val="black"/>
                </a:solidFill>
              </a:rPr>
              <a:t>SE (7); HR (4); DK (4); ES (7); </a:t>
            </a:r>
            <a:r>
              <a:rPr lang="de-AT" sz="1600" dirty="0">
                <a:solidFill>
                  <a:schemeClr val="tx1"/>
                </a:solidFill>
              </a:rPr>
              <a:t>IS (5); NL (6); F (1); FI (3)</a:t>
            </a:r>
          </a:p>
          <a:p>
            <a:pPr lvl="0">
              <a:lnSpc>
                <a:spcPct val="150000"/>
              </a:lnSpc>
            </a:pPr>
            <a:r>
              <a:rPr lang="de-AT" sz="1800" b="1" dirty="0">
                <a:solidFill>
                  <a:schemeClr val="tx1"/>
                </a:solidFill>
              </a:rPr>
              <a:t>53 Aufnahmebetriebe: </a:t>
            </a:r>
            <a:r>
              <a:rPr lang="de-AT" sz="1600" dirty="0">
                <a:solidFill>
                  <a:prstClr val="black"/>
                </a:solidFill>
              </a:rPr>
              <a:t>Theater, Kindergärten, Restaurants, Jugendherbergen, Reiterhöfe, Surf Schulen, Bauernhöfe, Camphill, Werkstätten; 16 soziale Einrichtungen </a:t>
            </a:r>
            <a:r>
              <a:rPr lang="de-AT" sz="1800" dirty="0">
                <a:solidFill>
                  <a:prstClr val="black"/>
                </a:solidFill>
              </a:rPr>
              <a:t>(</a:t>
            </a:r>
            <a:r>
              <a:rPr lang="de-AT" sz="1600" dirty="0">
                <a:solidFill>
                  <a:prstClr val="black"/>
                </a:solidFill>
              </a:rPr>
              <a:t>beeinträchtigte, alte Menschen, soz. </a:t>
            </a:r>
            <a:r>
              <a:rPr lang="de-AT" sz="1600" dirty="0" err="1">
                <a:solidFill>
                  <a:prstClr val="black"/>
                </a:solidFill>
              </a:rPr>
              <a:t>benacht</a:t>
            </a:r>
            <a:r>
              <a:rPr lang="de-AT" sz="1600" dirty="0">
                <a:solidFill>
                  <a:prstClr val="black"/>
                </a:solidFill>
              </a:rPr>
              <a:t>. Menschen)</a:t>
            </a:r>
            <a:endParaRPr lang="de-AT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1800" b="1" dirty="0">
                <a:solidFill>
                  <a:schemeClr val="tx1"/>
                </a:solidFill>
              </a:rPr>
              <a:t>32 Betriebspraktika &amp; </a:t>
            </a:r>
            <a:r>
              <a:rPr lang="de-AT" sz="1600" dirty="0">
                <a:solidFill>
                  <a:schemeClr val="tx1"/>
                </a:solidFill>
              </a:rPr>
              <a:t>29 Sozial- und 10 Landwirtschaftspraktika; 4 Praktika nach Waldorfschulabschluss</a:t>
            </a:r>
          </a:p>
          <a:p>
            <a:pPr>
              <a:lnSpc>
                <a:spcPct val="150000"/>
              </a:lnSpc>
            </a:pPr>
            <a:endParaRPr lang="de-AT" sz="16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953"/>
            <a:ext cx="8568952" cy="49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771800" y="47667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Working together in Europe 2019-22</a:t>
            </a:r>
          </a:p>
          <a:p>
            <a:r>
              <a:rPr lang="en-US" sz="2000" dirty="0" err="1"/>
              <a:t>Berufsbildung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8850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720080"/>
          </a:xfrm>
        </p:spPr>
        <p:txBody>
          <a:bodyPr/>
          <a:lstStyle/>
          <a:p>
            <a:pPr algn="l"/>
            <a:r>
              <a:rPr lang="de-AT" sz="4400" dirty="0"/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953"/>
            <a:ext cx="8568952" cy="49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771800" y="476672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Working together in Europe 2019-22</a:t>
            </a:r>
            <a:endParaRPr lang="de-AT" sz="2000" dirty="0"/>
          </a:p>
        </p:txBody>
      </p:sp>
      <p:pic>
        <p:nvPicPr>
          <p:cNvPr id="7" name="Inhaltsplatzhalter 6" descr="Ein Bild, das Boden, draußen, Person enthält.&#10;&#10;Automatisch generierte Beschreibung">
            <a:extLst>
              <a:ext uri="{FF2B5EF4-FFF2-40B4-BE49-F238E27FC236}">
                <a16:creationId xmlns:a16="http://schemas.microsoft.com/office/drawing/2014/main" id="{5D6660E6-0E6E-3841-30D0-391BFB205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08724"/>
            <a:ext cx="1974881" cy="2579018"/>
          </a:xfrm>
        </p:spPr>
      </p:pic>
      <p:pic>
        <p:nvPicPr>
          <p:cNvPr id="9" name="Grafik 8" descr="Ein Bild, das Person, drinnen, Fenster, Kind enthält.&#10;&#10;Automatisch generierte Beschreibung">
            <a:extLst>
              <a:ext uri="{FF2B5EF4-FFF2-40B4-BE49-F238E27FC236}">
                <a16:creationId xmlns:a16="http://schemas.microsoft.com/office/drawing/2014/main" id="{65B5C374-689A-99DA-28EB-56BB4B2E9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34102"/>
            <a:ext cx="3655612" cy="274171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0D65D22-27AE-F8F3-C52E-6E3C0817B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228" y="1036716"/>
            <a:ext cx="1974881" cy="2629347"/>
          </a:xfrm>
          <a:prstGeom prst="rect">
            <a:avLst/>
          </a:prstGeom>
        </p:spPr>
      </p:pic>
      <p:pic>
        <p:nvPicPr>
          <p:cNvPr id="5" name="Grafik 4" descr="Ein Bild, das Text, drinnen, Vorbereiten, Tisch enthält.&#10;&#10;Automatisch generierte Beschreibung">
            <a:extLst>
              <a:ext uri="{FF2B5EF4-FFF2-40B4-BE49-F238E27FC236}">
                <a16:creationId xmlns:a16="http://schemas.microsoft.com/office/drawing/2014/main" id="{A598F82F-4869-15EC-0F6F-2186F3490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44869"/>
            <a:ext cx="3525791" cy="26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3" y="1417252"/>
            <a:ext cx="7772400" cy="992580"/>
          </a:xfrm>
        </p:spPr>
        <p:txBody>
          <a:bodyPr>
            <a:normAutofit fontScale="90000"/>
          </a:bodyPr>
          <a:lstStyle/>
          <a:p>
            <a:pPr algn="l"/>
            <a:r>
              <a:rPr lang="de-AT" sz="4400" dirty="0"/>
              <a:t>Erasmus+ Schulbildung 2021-27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3" y="5517232"/>
            <a:ext cx="6718100" cy="1008112"/>
          </a:xfrm>
        </p:spPr>
        <p:txBody>
          <a:bodyPr>
            <a:normAutofit fontScale="85000" lnSpcReduction="20000"/>
          </a:bodyPr>
          <a:lstStyle/>
          <a:p>
            <a:r>
              <a:rPr lang="de-AT" dirty="0">
                <a:latin typeface="Arial"/>
              </a:rPr>
              <a:t>	</a:t>
            </a:r>
          </a:p>
          <a:p>
            <a:r>
              <a:rPr lang="de-AT" dirty="0">
                <a:solidFill>
                  <a:srgbClr val="00B0F0"/>
                </a:solidFill>
                <a:latin typeface="Arial"/>
              </a:rPr>
              <a:t>	</a:t>
            </a:r>
          </a:p>
          <a:p>
            <a:r>
              <a:rPr lang="de-AT" dirty="0">
                <a:solidFill>
                  <a:srgbClr val="00B0F0"/>
                </a:solidFill>
                <a:latin typeface="Arial"/>
              </a:rPr>
              <a:t>	</a:t>
            </a:r>
            <a:endParaRPr lang="de-AT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de-AT" sz="3200" dirty="0">
              <a:latin typeface="Verdana"/>
              <a:ea typeface="Times New Roman"/>
              <a:cs typeface="Times New Roman"/>
            </a:endParaRPr>
          </a:p>
          <a:p>
            <a:pPr algn="l"/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1130E85-F987-A28C-D0D5-038496D68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2952329" cy="8433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E6266F-B058-0711-F97F-48DFADB70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00" y="5517232"/>
            <a:ext cx="2238267" cy="111913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5BCE08-2558-4607-80ED-80984A280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859812"/>
            <a:ext cx="3210785" cy="69826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74972A-BDDE-DAEF-429B-1977062CB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395" y="409147"/>
            <a:ext cx="451455" cy="93610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FC4DC32-3AC6-2C11-D36E-DF7FD9338D27}"/>
              </a:ext>
            </a:extLst>
          </p:cNvPr>
          <p:cNvSpPr txBox="1"/>
          <p:nvPr/>
        </p:nvSpPr>
        <p:spPr>
          <a:xfrm>
            <a:off x="3419872" y="451989"/>
            <a:ext cx="4464495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de-DE" sz="16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Rudolf Steiner Schulverein im Raum Baden </a:t>
            </a: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Akkred.Nr. 2020-1-AT01-KA120-SCH-092512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de-DE" sz="18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9F8BC5C-A3D1-E2F9-4AAA-B887A1E14D12}"/>
              </a:ext>
            </a:extLst>
          </p:cNvPr>
          <p:cNvSpPr txBox="1"/>
          <p:nvPr/>
        </p:nvSpPr>
        <p:spPr>
          <a:xfrm>
            <a:off x="539552" y="2481832"/>
            <a:ext cx="8136904" cy="2958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Gruppenprojekte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Schulbesuche im Ausland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Praktika im Ausland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Fortbildungen für LehrerInnen und Personal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Hospitationen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Lehrtätigkeiten im Ausland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/>
              <a:t>Einladen eines Experten/Expertin</a:t>
            </a:r>
          </a:p>
        </p:txBody>
      </p:sp>
    </p:spTree>
    <p:extLst>
      <p:ext uri="{BB962C8B-B14F-4D97-AF65-F5344CB8AC3E}">
        <p14:creationId xmlns:p14="http://schemas.microsoft.com/office/powerpoint/2010/main" val="301089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3" y="385810"/>
            <a:ext cx="8219257" cy="720080"/>
          </a:xfrm>
        </p:spPr>
        <p:txBody>
          <a:bodyPr/>
          <a:lstStyle/>
          <a:p>
            <a:pPr algn="l"/>
            <a:r>
              <a:rPr lang="de-AT" sz="4400" dirty="0"/>
              <a:t>	B		</a:t>
            </a:r>
            <a:r>
              <a:rPr lang="de-AT" sz="2800" dirty="0"/>
              <a:t>B Budgetzeitraum 2021-11/2022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2392" y="1159045"/>
            <a:ext cx="8229600" cy="543830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de-AT" sz="1200" dirty="0">
                <a:solidFill>
                  <a:schemeClr val="tx1"/>
                </a:solidFill>
              </a:rPr>
              <a:t>Die Waldorfschulen nehmen in Form eines </a:t>
            </a:r>
            <a:r>
              <a:rPr lang="de-AT" sz="1200" b="1" dirty="0">
                <a:solidFill>
                  <a:schemeClr val="tx1"/>
                </a:solidFill>
              </a:rPr>
              <a:t>Konsortiums</a:t>
            </a:r>
            <a:r>
              <a:rPr lang="de-AT" sz="1200" dirty="0">
                <a:solidFill>
                  <a:schemeClr val="tx1"/>
                </a:solidFill>
              </a:rPr>
              <a:t> am Programm teil. Die Leitung liegt bei der RS Landschule Schönau</a:t>
            </a:r>
          </a:p>
          <a:p>
            <a:pPr>
              <a:lnSpc>
                <a:spcPct val="150000"/>
              </a:lnSpc>
            </a:pPr>
            <a:r>
              <a:rPr lang="de-AT" sz="1200" dirty="0">
                <a:solidFill>
                  <a:schemeClr val="tx1"/>
                </a:solidFill>
              </a:rPr>
              <a:t>Die teilnehmenden Waldorfschulen sind </a:t>
            </a:r>
            <a:r>
              <a:rPr lang="de-AT" sz="1200" b="1" dirty="0">
                <a:solidFill>
                  <a:schemeClr val="tx1"/>
                </a:solidFill>
              </a:rPr>
              <a:t>Mandatsschulen</a:t>
            </a:r>
            <a:r>
              <a:rPr lang="de-AT" sz="1200" dirty="0">
                <a:solidFill>
                  <a:schemeClr val="tx1"/>
                </a:solidFill>
              </a:rPr>
              <a:t>, derzeit FWS Innsbruck, RSS Salzburg, FWS Klagenfurt, FWS Graz. </a:t>
            </a:r>
          </a:p>
          <a:p>
            <a:pPr>
              <a:lnSpc>
                <a:spcPct val="150000"/>
              </a:lnSpc>
            </a:pPr>
            <a:r>
              <a:rPr lang="de-AT" sz="1200" dirty="0">
                <a:solidFill>
                  <a:schemeClr val="tx1"/>
                </a:solidFill>
              </a:rPr>
              <a:t>Jährlich muss ein </a:t>
            </a:r>
            <a:r>
              <a:rPr lang="de-AT" sz="1200" b="1" dirty="0">
                <a:solidFill>
                  <a:schemeClr val="tx1"/>
                </a:solidFill>
              </a:rPr>
              <a:t>Budgetantrag</a:t>
            </a:r>
            <a:r>
              <a:rPr lang="de-AT" sz="1200" dirty="0">
                <a:solidFill>
                  <a:schemeClr val="tx1"/>
                </a:solidFill>
              </a:rPr>
              <a:t> gestellt werden. Für 2021-2022 wurden 117.000€ genehmigt</a:t>
            </a:r>
          </a:p>
          <a:p>
            <a:pPr>
              <a:lnSpc>
                <a:spcPct val="150000"/>
              </a:lnSpc>
            </a:pPr>
            <a:r>
              <a:rPr lang="de-AT" sz="1200" dirty="0">
                <a:solidFill>
                  <a:schemeClr val="tx1"/>
                </a:solidFill>
              </a:rPr>
              <a:t>Der für das Jahr 2022-2023 gestellte </a:t>
            </a:r>
            <a:r>
              <a:rPr lang="de-AT" sz="1200" b="1" dirty="0">
                <a:solidFill>
                  <a:schemeClr val="tx1"/>
                </a:solidFill>
              </a:rPr>
              <a:t>Budgetantrag</a:t>
            </a:r>
            <a:r>
              <a:rPr lang="de-AT" sz="1200" dirty="0">
                <a:solidFill>
                  <a:schemeClr val="tx1"/>
                </a:solidFill>
              </a:rPr>
              <a:t> wurde im Mai 2022 genehmigt. Die Waldorfschule Karl-Schubert Graz ist neu dazu gekommen. Es stehen Fördermittel von 151.000€ zur Verfügung.</a:t>
            </a:r>
            <a:endParaRPr lang="de-AT" sz="1200" b="1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200" dirty="0">
                <a:solidFill>
                  <a:schemeClr val="tx1"/>
                </a:solidFill>
              </a:rPr>
              <a:t>		FWS Innsbruck; Mailand Kunst-Architektur-Sprache</a:t>
            </a:r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974BDB9-65D2-6116-3898-46C1BE925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3168353" cy="84330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97A2058-AAF2-6F11-34DE-F395E970B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284984"/>
            <a:ext cx="5596613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5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3" y="385810"/>
            <a:ext cx="8219257" cy="720080"/>
          </a:xfrm>
        </p:spPr>
        <p:txBody>
          <a:bodyPr/>
          <a:lstStyle/>
          <a:p>
            <a:pPr algn="l"/>
            <a:r>
              <a:rPr lang="de-AT" sz="4400" dirty="0"/>
              <a:t>	B		</a:t>
            </a:r>
            <a:r>
              <a:rPr lang="de-AT" sz="2800" dirty="0"/>
              <a:t>B Budgetzeitraum 2021-11/2022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2392" y="1159045"/>
            <a:ext cx="8229600" cy="54383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200" dirty="0">
                <a:solidFill>
                  <a:schemeClr val="tx1"/>
                </a:solidFill>
              </a:rPr>
              <a:t>	RSS Salzburg: Mehrmonatige Schulbesuche in Avignon (F) und Stavanger (NO)</a:t>
            </a: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200" dirty="0">
                <a:solidFill>
                  <a:schemeClr val="tx1"/>
                </a:solidFill>
              </a:rPr>
              <a:t>       FWS-Graz: Hospitation FWS Uhlandshöhe	LS-Schönau: Lehrauftrag WS Crailsheim</a:t>
            </a:r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974BDB9-65D2-6116-3898-46C1BE925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3168353" cy="84330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73B5AE-67A8-3D46-0338-5A34C4502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231123"/>
            <a:ext cx="3009936" cy="20113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737BF1A-67C2-395C-5F54-B8F1719ED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71" y="1229118"/>
            <a:ext cx="3528697" cy="2013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E62C8E4-4D22-69AC-97A5-B0CC690A9A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57"/>
          <a:stretch/>
        </p:blipFill>
        <p:spPr bwMode="auto">
          <a:xfrm>
            <a:off x="1017171" y="3854611"/>
            <a:ext cx="2633345" cy="2217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 descr="Ein Bild, das draußen, Gras, Baum, Natur enthält.&#10;&#10;Automatisch generierte Beschreibung">
            <a:extLst>
              <a:ext uri="{FF2B5EF4-FFF2-40B4-BE49-F238E27FC236}">
                <a16:creationId xmlns:a16="http://schemas.microsoft.com/office/drawing/2014/main" id="{07A5C6BD-0094-5210-B505-0088D52349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94" y="3854611"/>
            <a:ext cx="3693329" cy="21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5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3" y="385810"/>
            <a:ext cx="8219257" cy="720080"/>
          </a:xfrm>
        </p:spPr>
        <p:txBody>
          <a:bodyPr/>
          <a:lstStyle/>
          <a:p>
            <a:pPr algn="l"/>
            <a:r>
              <a:rPr lang="de-AT" sz="4400" dirty="0"/>
              <a:t>	B		</a:t>
            </a:r>
            <a:r>
              <a:rPr lang="de-AT" sz="2800" dirty="0"/>
              <a:t>B Budgetzeitraum 2021-11/2022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2392" y="1159045"/>
            <a:ext cx="8229600" cy="54383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AT" sz="1200" dirty="0">
                <a:solidFill>
                  <a:schemeClr val="tx1"/>
                </a:solidFill>
              </a:rPr>
              <a:t>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AT" sz="1200" dirty="0">
                <a:solidFill>
                  <a:schemeClr val="tx1"/>
                </a:solidFill>
              </a:rPr>
              <a:t>FWS-</a:t>
            </a:r>
            <a:r>
              <a:rPr lang="de-AT" sz="1200" dirty="0" err="1">
                <a:solidFill>
                  <a:schemeClr val="tx1"/>
                </a:solidFill>
              </a:rPr>
              <a:t>Innsb</a:t>
            </a:r>
            <a:r>
              <a:rPr lang="de-AT" sz="1200" dirty="0">
                <a:solidFill>
                  <a:schemeClr val="tx1"/>
                </a:solidFill>
              </a:rPr>
              <a:t>. + Schönau: Kurs Lehrerseminar Kassel	    FWS-Graz:  Kurs Alanus Hochschule “Nachhaltig 				    künstlerisch therapieren“</a:t>
            </a:r>
          </a:p>
        </p:txBody>
      </p:sp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974BDB9-65D2-6116-3898-46C1BE925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3168353" cy="8433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43E4217-FA52-40DA-C837-B4131FA34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5030" y="673240"/>
            <a:ext cx="2630376" cy="3715105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593385BB-4BF4-1E0D-97D7-F827225F0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1215604"/>
            <a:ext cx="4189576" cy="2618485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2C483C1-640C-364F-F598-10006A6B22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9100" y="3853590"/>
            <a:ext cx="1925799" cy="341770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E66B69B1-99CB-3F2D-AA8D-016B9387B905}"/>
              </a:ext>
            </a:extLst>
          </p:cNvPr>
          <p:cNvSpPr txBox="1"/>
          <p:nvPr/>
        </p:nvSpPr>
        <p:spPr>
          <a:xfrm>
            <a:off x="620863" y="5562444"/>
            <a:ext cx="23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FWS-Klagenfurt: Feldmessen an der </a:t>
            </a:r>
            <a:r>
              <a:rPr lang="de-DE" sz="1200" dirty="0" err="1">
                <a:latin typeface="+mj-lt"/>
              </a:rPr>
              <a:t>Scuola</a:t>
            </a:r>
            <a:r>
              <a:rPr lang="de-DE" sz="1200" dirty="0">
                <a:latin typeface="+mj-lt"/>
              </a:rPr>
              <a:t> Waldorf Novalis, Italien </a:t>
            </a:r>
          </a:p>
        </p:txBody>
      </p:sp>
    </p:spTree>
    <p:extLst>
      <p:ext uri="{BB962C8B-B14F-4D97-AF65-F5344CB8AC3E}">
        <p14:creationId xmlns:p14="http://schemas.microsoft.com/office/powerpoint/2010/main" val="265311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3" y="385810"/>
            <a:ext cx="8219257" cy="720080"/>
          </a:xfrm>
        </p:spPr>
        <p:txBody>
          <a:bodyPr/>
          <a:lstStyle/>
          <a:p>
            <a:pPr algn="l"/>
            <a:r>
              <a:rPr lang="de-AT" sz="4400" dirty="0"/>
              <a:t>	B		</a:t>
            </a:r>
            <a:r>
              <a:rPr lang="de-AT" sz="2800" dirty="0"/>
              <a:t>B Budgetzeitraum 2021-11/2022</a:t>
            </a:r>
          </a:p>
        </p:txBody>
      </p:sp>
      <p:pic>
        <p:nvPicPr>
          <p:cNvPr id="5" name="Inhaltsplatzhalter 4" descr="Ein Bild, das draußen, Gebäude, Haus, Veranda enthält.&#10;&#10;Automatisch generierte Beschreibung">
            <a:extLst>
              <a:ext uri="{FF2B5EF4-FFF2-40B4-BE49-F238E27FC236}">
                <a16:creationId xmlns:a16="http://schemas.microsoft.com/office/drawing/2014/main" id="{FB25A61E-6AE5-43A8-2504-22AB8BF8D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425006" cy="1826670"/>
          </a:xfrm>
        </p:spPr>
      </p:pic>
      <p:pic>
        <p:nvPicPr>
          <p:cNvPr id="7" name="Grafik 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974BDB9-65D2-6116-3898-46C1BE925C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3168353" cy="843308"/>
          </a:xfrm>
          <a:prstGeom prst="rect">
            <a:avLst/>
          </a:prstGeom>
        </p:spPr>
      </p:pic>
      <p:pic>
        <p:nvPicPr>
          <p:cNvPr id="8" name="Grafik 7" descr="Ein Bild, das Himmel, draußen, Gebäude, Straße enthält.&#10;&#10;Automatisch generierte Beschreibung">
            <a:extLst>
              <a:ext uri="{FF2B5EF4-FFF2-40B4-BE49-F238E27FC236}">
                <a16:creationId xmlns:a16="http://schemas.microsoft.com/office/drawing/2014/main" id="{459F7D03-35FD-2723-B723-29B8A854EF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64" y="1159044"/>
            <a:ext cx="3312368" cy="220065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5240BA-C568-BC40-7210-A7A2459CC635}"/>
              </a:ext>
            </a:extLst>
          </p:cNvPr>
          <p:cNvSpPr txBox="1"/>
          <p:nvPr/>
        </p:nvSpPr>
        <p:spPr>
          <a:xfrm>
            <a:off x="1241362" y="3456076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FWS-Klagenfurt: 3 Kurzzeit Praktika im Kindergarten Thomastown (IE) und Berlin</a:t>
            </a:r>
          </a:p>
        </p:txBody>
      </p:sp>
      <p:pic>
        <p:nvPicPr>
          <p:cNvPr id="12" name="Grafik 11" descr="Ein Bild, das Text, Baum, draußen, Person enthält.&#10;&#10;Automatisch generierte Beschreibung">
            <a:extLst>
              <a:ext uri="{FF2B5EF4-FFF2-40B4-BE49-F238E27FC236}">
                <a16:creationId xmlns:a16="http://schemas.microsoft.com/office/drawing/2014/main" id="{E2F1801E-BFEE-5613-A766-E358BF55D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99" y="3733075"/>
            <a:ext cx="5033120" cy="283113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658BA14-6AAB-F65C-0E43-EC104E331556}"/>
              </a:ext>
            </a:extLst>
          </p:cNvPr>
          <p:cNvSpPr txBox="1"/>
          <p:nvPr/>
        </p:nvSpPr>
        <p:spPr>
          <a:xfrm>
            <a:off x="755576" y="4005064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FWS-Graz: 15 Langzeit Parzival Praktika der 11. Klasse in: Norwegen, Irland, Island, Dänemark, Schweden, Malta, Spanien, Portugal, Rumänien </a:t>
            </a:r>
          </a:p>
        </p:txBody>
      </p:sp>
    </p:spTree>
    <p:extLst>
      <p:ext uri="{BB962C8B-B14F-4D97-AF65-F5344CB8AC3E}">
        <p14:creationId xmlns:p14="http://schemas.microsoft.com/office/powerpoint/2010/main" val="229526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758057"/>
          </a:xfrm>
        </p:spPr>
        <p:txBody>
          <a:bodyPr>
            <a:normAutofit/>
          </a:bodyPr>
          <a:lstStyle/>
          <a:p>
            <a:r>
              <a:rPr lang="de-AT" sz="4400" dirty="0"/>
              <a:t>Vielen Dank für Ihre Aufmerksamkeit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3" y="5517232"/>
            <a:ext cx="6718100" cy="1008112"/>
          </a:xfrm>
        </p:spPr>
        <p:txBody>
          <a:bodyPr>
            <a:normAutofit fontScale="85000" lnSpcReduction="20000"/>
          </a:bodyPr>
          <a:lstStyle/>
          <a:p>
            <a:r>
              <a:rPr lang="de-AT" dirty="0">
                <a:latin typeface="Arial"/>
              </a:rPr>
              <a:t>	</a:t>
            </a:r>
          </a:p>
          <a:p>
            <a:r>
              <a:rPr lang="de-AT" dirty="0">
                <a:solidFill>
                  <a:srgbClr val="00B0F0"/>
                </a:solidFill>
                <a:latin typeface="Arial"/>
              </a:rPr>
              <a:t>	</a:t>
            </a:r>
          </a:p>
          <a:p>
            <a:r>
              <a:rPr lang="de-AT" dirty="0">
                <a:solidFill>
                  <a:srgbClr val="00B0F0"/>
                </a:solidFill>
                <a:latin typeface="Arial"/>
              </a:rPr>
              <a:t>	</a:t>
            </a:r>
            <a:endParaRPr lang="de-AT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de-AT" sz="3200" dirty="0">
              <a:latin typeface="Verdana"/>
              <a:ea typeface="Times New Roman"/>
              <a:cs typeface="Times New Roman"/>
            </a:endParaRPr>
          </a:p>
          <a:p>
            <a:pPr algn="l"/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1130E85-F987-A28C-D0D5-038496D68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656"/>
            <a:ext cx="2952329" cy="8433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7E6266F-B058-0711-F97F-48DFADB70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00" y="5517232"/>
            <a:ext cx="2238267" cy="111913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5BCE08-2558-4607-80ED-80984A280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859812"/>
            <a:ext cx="3210785" cy="69826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74972A-BDDE-DAEF-429B-1977062CB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395" y="409147"/>
            <a:ext cx="451455" cy="93610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FC4DC32-3AC6-2C11-D36E-DF7FD9338D27}"/>
              </a:ext>
            </a:extLst>
          </p:cNvPr>
          <p:cNvSpPr txBox="1"/>
          <p:nvPr/>
        </p:nvSpPr>
        <p:spPr>
          <a:xfrm>
            <a:off x="3419872" y="451989"/>
            <a:ext cx="4464495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de-DE" sz="16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Rudolf Steiner Schulverein im Raum Baden </a:t>
            </a: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Akkred.Nr. 2020-1-AT01-KA120-SCH-092512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de-DE" sz="1800" b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de-D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61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464</Words>
  <Application>Microsoft Office PowerPoint</Application>
  <PresentationFormat>Bildschirmpräsentation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Palatino Linotype</vt:lpstr>
      <vt:lpstr>Times New Roman</vt:lpstr>
      <vt:lpstr>Verdana</vt:lpstr>
      <vt:lpstr>Executive</vt:lpstr>
      <vt:lpstr>Erasmus+ Projekte der österreichischen Waldorfschulen</vt:lpstr>
      <vt:lpstr> </vt:lpstr>
      <vt:lpstr> </vt:lpstr>
      <vt:lpstr>Erasmus+ Schulbildung 2021-27</vt:lpstr>
      <vt:lpstr> B  B Budgetzeitraum 2021-11/2022</vt:lpstr>
      <vt:lpstr> B  B Budgetzeitraum 2021-11/2022</vt:lpstr>
      <vt:lpstr> B  B Budgetzeitraum 2021-11/2022</vt:lpstr>
      <vt:lpstr> B  B Budgetzeitraum 2021-11/2022</vt:lpstr>
      <vt:lpstr>Vielen Dank für Ihre Aufmerksamkeit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Lagarde</dc:creator>
  <cp:lastModifiedBy>Lagarde, Sigrid</cp:lastModifiedBy>
  <cp:revision>84</cp:revision>
  <dcterms:created xsi:type="dcterms:W3CDTF">2017-04-24T17:52:29Z</dcterms:created>
  <dcterms:modified xsi:type="dcterms:W3CDTF">2022-06-05T18:42:55Z</dcterms:modified>
</cp:coreProperties>
</file>